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25A9A-9A6E-CA19-15E1-7AC5F7A5AB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1F23EB-A423-5883-95C1-49CBFC74E8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E52DC6-04FB-C181-B915-786AC5BB96C1}"/>
              </a:ext>
            </a:extLst>
          </p:cNvPr>
          <p:cNvSpPr>
            <a:spLocks noGrp="1"/>
          </p:cNvSpPr>
          <p:nvPr>
            <p:ph type="dt" sz="half" idx="10"/>
          </p:nvPr>
        </p:nvSpPr>
        <p:spPr/>
        <p:txBody>
          <a:bodyPr/>
          <a:lstStyle/>
          <a:p>
            <a:fld id="{3D3F4EFC-4B9A-4CBA-96A0-1492221B6954}" type="datetimeFigureOut">
              <a:rPr lang="en-US" smtClean="0"/>
              <a:t>4/3/2023</a:t>
            </a:fld>
            <a:endParaRPr lang="en-US"/>
          </a:p>
        </p:txBody>
      </p:sp>
      <p:sp>
        <p:nvSpPr>
          <p:cNvPr id="5" name="Footer Placeholder 4">
            <a:extLst>
              <a:ext uri="{FF2B5EF4-FFF2-40B4-BE49-F238E27FC236}">
                <a16:creationId xmlns:a16="http://schemas.microsoft.com/office/drawing/2014/main" id="{A502FB8F-AEC7-D91E-63DC-B847709B2A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DDFCD-CE8C-D2B8-0FAA-A5240DF7E511}"/>
              </a:ext>
            </a:extLst>
          </p:cNvPr>
          <p:cNvSpPr>
            <a:spLocks noGrp="1"/>
          </p:cNvSpPr>
          <p:nvPr>
            <p:ph type="sldNum" sz="quarter" idx="12"/>
          </p:nvPr>
        </p:nvSpPr>
        <p:spPr/>
        <p:txBody>
          <a:bodyPr/>
          <a:lstStyle/>
          <a:p>
            <a:fld id="{2D67E3B0-0987-481B-B5B8-7EB6857E5899}" type="slidenum">
              <a:rPr lang="en-US" smtClean="0"/>
              <a:t>‹#›</a:t>
            </a:fld>
            <a:endParaRPr lang="en-US"/>
          </a:p>
        </p:txBody>
      </p:sp>
    </p:spTree>
    <p:extLst>
      <p:ext uri="{BB962C8B-B14F-4D97-AF65-F5344CB8AC3E}">
        <p14:creationId xmlns:p14="http://schemas.microsoft.com/office/powerpoint/2010/main" val="2133491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41CEA-FBA4-1074-3850-94AE8FF03B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602507-0DA8-4E59-1999-C3386E9E07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EF0594-4C2B-C94D-4D0A-33CA40FD1CE4}"/>
              </a:ext>
            </a:extLst>
          </p:cNvPr>
          <p:cNvSpPr>
            <a:spLocks noGrp="1"/>
          </p:cNvSpPr>
          <p:nvPr>
            <p:ph type="dt" sz="half" idx="10"/>
          </p:nvPr>
        </p:nvSpPr>
        <p:spPr/>
        <p:txBody>
          <a:bodyPr/>
          <a:lstStyle/>
          <a:p>
            <a:fld id="{3D3F4EFC-4B9A-4CBA-96A0-1492221B6954}" type="datetimeFigureOut">
              <a:rPr lang="en-US" smtClean="0"/>
              <a:t>4/3/2023</a:t>
            </a:fld>
            <a:endParaRPr lang="en-US"/>
          </a:p>
        </p:txBody>
      </p:sp>
      <p:sp>
        <p:nvSpPr>
          <p:cNvPr id="5" name="Footer Placeholder 4">
            <a:extLst>
              <a:ext uri="{FF2B5EF4-FFF2-40B4-BE49-F238E27FC236}">
                <a16:creationId xmlns:a16="http://schemas.microsoft.com/office/drawing/2014/main" id="{092F42EA-29CB-8D6B-93CF-D7541F552A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D83355-C942-59C4-0509-4B8ADF7469A1}"/>
              </a:ext>
            </a:extLst>
          </p:cNvPr>
          <p:cNvSpPr>
            <a:spLocks noGrp="1"/>
          </p:cNvSpPr>
          <p:nvPr>
            <p:ph type="sldNum" sz="quarter" idx="12"/>
          </p:nvPr>
        </p:nvSpPr>
        <p:spPr/>
        <p:txBody>
          <a:bodyPr/>
          <a:lstStyle/>
          <a:p>
            <a:fld id="{2D67E3B0-0987-481B-B5B8-7EB6857E5899}" type="slidenum">
              <a:rPr lang="en-US" smtClean="0"/>
              <a:t>‹#›</a:t>
            </a:fld>
            <a:endParaRPr lang="en-US"/>
          </a:p>
        </p:txBody>
      </p:sp>
    </p:spTree>
    <p:extLst>
      <p:ext uri="{BB962C8B-B14F-4D97-AF65-F5344CB8AC3E}">
        <p14:creationId xmlns:p14="http://schemas.microsoft.com/office/powerpoint/2010/main" val="1151696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22E71F-15AB-DEEE-7970-0933C895BAF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C9CC4C-A05D-587E-480C-C9AF9E9FA0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B87E3D-CEBA-AAC5-45B7-24B5F12BE341}"/>
              </a:ext>
            </a:extLst>
          </p:cNvPr>
          <p:cNvSpPr>
            <a:spLocks noGrp="1"/>
          </p:cNvSpPr>
          <p:nvPr>
            <p:ph type="dt" sz="half" idx="10"/>
          </p:nvPr>
        </p:nvSpPr>
        <p:spPr/>
        <p:txBody>
          <a:bodyPr/>
          <a:lstStyle/>
          <a:p>
            <a:fld id="{3D3F4EFC-4B9A-4CBA-96A0-1492221B6954}" type="datetimeFigureOut">
              <a:rPr lang="en-US" smtClean="0"/>
              <a:t>4/3/2023</a:t>
            </a:fld>
            <a:endParaRPr lang="en-US"/>
          </a:p>
        </p:txBody>
      </p:sp>
      <p:sp>
        <p:nvSpPr>
          <p:cNvPr id="5" name="Footer Placeholder 4">
            <a:extLst>
              <a:ext uri="{FF2B5EF4-FFF2-40B4-BE49-F238E27FC236}">
                <a16:creationId xmlns:a16="http://schemas.microsoft.com/office/drawing/2014/main" id="{DB2EB09D-9C7A-EF83-7250-726584AB87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5A6DCC-3ED7-F5B9-1565-29EAFF97D636}"/>
              </a:ext>
            </a:extLst>
          </p:cNvPr>
          <p:cNvSpPr>
            <a:spLocks noGrp="1"/>
          </p:cNvSpPr>
          <p:nvPr>
            <p:ph type="sldNum" sz="quarter" idx="12"/>
          </p:nvPr>
        </p:nvSpPr>
        <p:spPr/>
        <p:txBody>
          <a:bodyPr/>
          <a:lstStyle/>
          <a:p>
            <a:fld id="{2D67E3B0-0987-481B-B5B8-7EB6857E5899}" type="slidenum">
              <a:rPr lang="en-US" smtClean="0"/>
              <a:t>‹#›</a:t>
            </a:fld>
            <a:endParaRPr lang="en-US"/>
          </a:p>
        </p:txBody>
      </p:sp>
    </p:spTree>
    <p:extLst>
      <p:ext uri="{BB962C8B-B14F-4D97-AF65-F5344CB8AC3E}">
        <p14:creationId xmlns:p14="http://schemas.microsoft.com/office/powerpoint/2010/main" val="1974457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46DF0-2B28-771E-AC92-971E458B41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EE5EC2-B146-4429-68AD-DA098E03B9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7B69DA-4EC3-5FAC-2AE4-D902A59FDB31}"/>
              </a:ext>
            </a:extLst>
          </p:cNvPr>
          <p:cNvSpPr>
            <a:spLocks noGrp="1"/>
          </p:cNvSpPr>
          <p:nvPr>
            <p:ph type="dt" sz="half" idx="10"/>
          </p:nvPr>
        </p:nvSpPr>
        <p:spPr/>
        <p:txBody>
          <a:bodyPr/>
          <a:lstStyle/>
          <a:p>
            <a:fld id="{3D3F4EFC-4B9A-4CBA-96A0-1492221B6954}" type="datetimeFigureOut">
              <a:rPr lang="en-US" smtClean="0"/>
              <a:t>4/3/2023</a:t>
            </a:fld>
            <a:endParaRPr lang="en-US"/>
          </a:p>
        </p:txBody>
      </p:sp>
      <p:sp>
        <p:nvSpPr>
          <p:cNvPr id="5" name="Footer Placeholder 4">
            <a:extLst>
              <a:ext uri="{FF2B5EF4-FFF2-40B4-BE49-F238E27FC236}">
                <a16:creationId xmlns:a16="http://schemas.microsoft.com/office/drawing/2014/main" id="{1F30A2BA-E95C-E7A0-6C2B-D33D8DDD18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BBDFA0-BA3F-E6EE-5679-CECE8FF62F94}"/>
              </a:ext>
            </a:extLst>
          </p:cNvPr>
          <p:cNvSpPr>
            <a:spLocks noGrp="1"/>
          </p:cNvSpPr>
          <p:nvPr>
            <p:ph type="sldNum" sz="quarter" idx="12"/>
          </p:nvPr>
        </p:nvSpPr>
        <p:spPr/>
        <p:txBody>
          <a:bodyPr/>
          <a:lstStyle/>
          <a:p>
            <a:fld id="{2D67E3B0-0987-481B-B5B8-7EB6857E5899}" type="slidenum">
              <a:rPr lang="en-US" smtClean="0"/>
              <a:t>‹#›</a:t>
            </a:fld>
            <a:endParaRPr lang="en-US"/>
          </a:p>
        </p:txBody>
      </p:sp>
    </p:spTree>
    <p:extLst>
      <p:ext uri="{BB962C8B-B14F-4D97-AF65-F5344CB8AC3E}">
        <p14:creationId xmlns:p14="http://schemas.microsoft.com/office/powerpoint/2010/main" val="153738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1C4C7-F1B1-87ED-DB05-B7D8DD9979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709CC2-24C4-2425-E853-DF400429BB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B90D20-04F4-39E4-3D0F-2781FE756907}"/>
              </a:ext>
            </a:extLst>
          </p:cNvPr>
          <p:cNvSpPr>
            <a:spLocks noGrp="1"/>
          </p:cNvSpPr>
          <p:nvPr>
            <p:ph type="dt" sz="half" idx="10"/>
          </p:nvPr>
        </p:nvSpPr>
        <p:spPr/>
        <p:txBody>
          <a:bodyPr/>
          <a:lstStyle/>
          <a:p>
            <a:fld id="{3D3F4EFC-4B9A-4CBA-96A0-1492221B6954}" type="datetimeFigureOut">
              <a:rPr lang="en-US" smtClean="0"/>
              <a:t>4/3/2023</a:t>
            </a:fld>
            <a:endParaRPr lang="en-US"/>
          </a:p>
        </p:txBody>
      </p:sp>
      <p:sp>
        <p:nvSpPr>
          <p:cNvPr id="5" name="Footer Placeholder 4">
            <a:extLst>
              <a:ext uri="{FF2B5EF4-FFF2-40B4-BE49-F238E27FC236}">
                <a16:creationId xmlns:a16="http://schemas.microsoft.com/office/drawing/2014/main" id="{F049D6B2-2F6B-CC1E-BFFB-F97A87D02B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6D21B4-ABA2-81C4-A5BA-CE3797C755F3}"/>
              </a:ext>
            </a:extLst>
          </p:cNvPr>
          <p:cNvSpPr>
            <a:spLocks noGrp="1"/>
          </p:cNvSpPr>
          <p:nvPr>
            <p:ph type="sldNum" sz="quarter" idx="12"/>
          </p:nvPr>
        </p:nvSpPr>
        <p:spPr/>
        <p:txBody>
          <a:bodyPr/>
          <a:lstStyle/>
          <a:p>
            <a:fld id="{2D67E3B0-0987-481B-B5B8-7EB6857E5899}" type="slidenum">
              <a:rPr lang="en-US" smtClean="0"/>
              <a:t>‹#›</a:t>
            </a:fld>
            <a:endParaRPr lang="en-US"/>
          </a:p>
        </p:txBody>
      </p:sp>
    </p:spTree>
    <p:extLst>
      <p:ext uri="{BB962C8B-B14F-4D97-AF65-F5344CB8AC3E}">
        <p14:creationId xmlns:p14="http://schemas.microsoft.com/office/powerpoint/2010/main" val="1219204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F2F51-AA8E-769C-F81D-D37B599221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8E95B5-E68A-7328-B250-F863CDC417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1D7200D-25E5-7CE9-7E97-91D675388C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BFE18C-E46D-E0F8-F7B1-F7D3F1447EB6}"/>
              </a:ext>
            </a:extLst>
          </p:cNvPr>
          <p:cNvSpPr>
            <a:spLocks noGrp="1"/>
          </p:cNvSpPr>
          <p:nvPr>
            <p:ph type="dt" sz="half" idx="10"/>
          </p:nvPr>
        </p:nvSpPr>
        <p:spPr/>
        <p:txBody>
          <a:bodyPr/>
          <a:lstStyle/>
          <a:p>
            <a:fld id="{3D3F4EFC-4B9A-4CBA-96A0-1492221B6954}" type="datetimeFigureOut">
              <a:rPr lang="en-US" smtClean="0"/>
              <a:t>4/3/2023</a:t>
            </a:fld>
            <a:endParaRPr lang="en-US"/>
          </a:p>
        </p:txBody>
      </p:sp>
      <p:sp>
        <p:nvSpPr>
          <p:cNvPr id="6" name="Footer Placeholder 5">
            <a:extLst>
              <a:ext uri="{FF2B5EF4-FFF2-40B4-BE49-F238E27FC236}">
                <a16:creationId xmlns:a16="http://schemas.microsoft.com/office/drawing/2014/main" id="{FE373F81-0660-E2FB-B6E5-5ED11CD598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21905F-34A3-41C6-84DF-0B0332A03917}"/>
              </a:ext>
            </a:extLst>
          </p:cNvPr>
          <p:cNvSpPr>
            <a:spLocks noGrp="1"/>
          </p:cNvSpPr>
          <p:nvPr>
            <p:ph type="sldNum" sz="quarter" idx="12"/>
          </p:nvPr>
        </p:nvSpPr>
        <p:spPr/>
        <p:txBody>
          <a:bodyPr/>
          <a:lstStyle/>
          <a:p>
            <a:fld id="{2D67E3B0-0987-481B-B5B8-7EB6857E5899}" type="slidenum">
              <a:rPr lang="en-US" smtClean="0"/>
              <a:t>‹#›</a:t>
            </a:fld>
            <a:endParaRPr lang="en-US"/>
          </a:p>
        </p:txBody>
      </p:sp>
    </p:spTree>
    <p:extLst>
      <p:ext uri="{BB962C8B-B14F-4D97-AF65-F5344CB8AC3E}">
        <p14:creationId xmlns:p14="http://schemas.microsoft.com/office/powerpoint/2010/main" val="2687359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BD0F9-328E-EB77-B8FE-2658A90F01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489DDB-63FA-7CB5-29AC-221CE94ADD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D9BDC6-03A8-1BCB-A719-7AA0710CED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543048-5A5B-80DE-C69B-8FE21D7DB6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3ADC17-2E99-E475-E8E8-FB512FD765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680D53-2B4E-8117-8C94-A34BAFC727E3}"/>
              </a:ext>
            </a:extLst>
          </p:cNvPr>
          <p:cNvSpPr>
            <a:spLocks noGrp="1"/>
          </p:cNvSpPr>
          <p:nvPr>
            <p:ph type="dt" sz="half" idx="10"/>
          </p:nvPr>
        </p:nvSpPr>
        <p:spPr/>
        <p:txBody>
          <a:bodyPr/>
          <a:lstStyle/>
          <a:p>
            <a:fld id="{3D3F4EFC-4B9A-4CBA-96A0-1492221B6954}" type="datetimeFigureOut">
              <a:rPr lang="en-US" smtClean="0"/>
              <a:t>4/3/2023</a:t>
            </a:fld>
            <a:endParaRPr lang="en-US"/>
          </a:p>
        </p:txBody>
      </p:sp>
      <p:sp>
        <p:nvSpPr>
          <p:cNvPr id="8" name="Footer Placeholder 7">
            <a:extLst>
              <a:ext uri="{FF2B5EF4-FFF2-40B4-BE49-F238E27FC236}">
                <a16:creationId xmlns:a16="http://schemas.microsoft.com/office/drawing/2014/main" id="{4C26E1D6-5F2F-FA02-A33B-7544DA05F9F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3B51A4A-FFB8-C91A-F8F3-1F91792A8A95}"/>
              </a:ext>
            </a:extLst>
          </p:cNvPr>
          <p:cNvSpPr>
            <a:spLocks noGrp="1"/>
          </p:cNvSpPr>
          <p:nvPr>
            <p:ph type="sldNum" sz="quarter" idx="12"/>
          </p:nvPr>
        </p:nvSpPr>
        <p:spPr/>
        <p:txBody>
          <a:bodyPr/>
          <a:lstStyle/>
          <a:p>
            <a:fld id="{2D67E3B0-0987-481B-B5B8-7EB6857E5899}" type="slidenum">
              <a:rPr lang="en-US" smtClean="0"/>
              <a:t>‹#›</a:t>
            </a:fld>
            <a:endParaRPr lang="en-US"/>
          </a:p>
        </p:txBody>
      </p:sp>
    </p:spTree>
    <p:extLst>
      <p:ext uri="{BB962C8B-B14F-4D97-AF65-F5344CB8AC3E}">
        <p14:creationId xmlns:p14="http://schemas.microsoft.com/office/powerpoint/2010/main" val="1625290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B754F-D533-69F4-8F4B-977BE73F35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107BF1-5CC0-CC01-DA8B-396DFB2C46F0}"/>
              </a:ext>
            </a:extLst>
          </p:cNvPr>
          <p:cNvSpPr>
            <a:spLocks noGrp="1"/>
          </p:cNvSpPr>
          <p:nvPr>
            <p:ph type="dt" sz="half" idx="10"/>
          </p:nvPr>
        </p:nvSpPr>
        <p:spPr/>
        <p:txBody>
          <a:bodyPr/>
          <a:lstStyle/>
          <a:p>
            <a:fld id="{3D3F4EFC-4B9A-4CBA-96A0-1492221B6954}" type="datetimeFigureOut">
              <a:rPr lang="en-US" smtClean="0"/>
              <a:t>4/3/2023</a:t>
            </a:fld>
            <a:endParaRPr lang="en-US"/>
          </a:p>
        </p:txBody>
      </p:sp>
      <p:sp>
        <p:nvSpPr>
          <p:cNvPr id="4" name="Footer Placeholder 3">
            <a:extLst>
              <a:ext uri="{FF2B5EF4-FFF2-40B4-BE49-F238E27FC236}">
                <a16:creationId xmlns:a16="http://schemas.microsoft.com/office/drawing/2014/main" id="{F29437D5-6163-9C54-D0BA-7C24295BDB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BF10B3-8197-9986-0BC1-6C31CDBC4C2F}"/>
              </a:ext>
            </a:extLst>
          </p:cNvPr>
          <p:cNvSpPr>
            <a:spLocks noGrp="1"/>
          </p:cNvSpPr>
          <p:nvPr>
            <p:ph type="sldNum" sz="quarter" idx="12"/>
          </p:nvPr>
        </p:nvSpPr>
        <p:spPr/>
        <p:txBody>
          <a:bodyPr/>
          <a:lstStyle/>
          <a:p>
            <a:fld id="{2D67E3B0-0987-481B-B5B8-7EB6857E5899}" type="slidenum">
              <a:rPr lang="en-US" smtClean="0"/>
              <a:t>‹#›</a:t>
            </a:fld>
            <a:endParaRPr lang="en-US"/>
          </a:p>
        </p:txBody>
      </p:sp>
    </p:spTree>
    <p:extLst>
      <p:ext uri="{BB962C8B-B14F-4D97-AF65-F5344CB8AC3E}">
        <p14:creationId xmlns:p14="http://schemas.microsoft.com/office/powerpoint/2010/main" val="2964778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14D75A-1042-569E-5C77-1690B216EB1B}"/>
              </a:ext>
            </a:extLst>
          </p:cNvPr>
          <p:cNvSpPr>
            <a:spLocks noGrp="1"/>
          </p:cNvSpPr>
          <p:nvPr>
            <p:ph type="dt" sz="half" idx="10"/>
          </p:nvPr>
        </p:nvSpPr>
        <p:spPr/>
        <p:txBody>
          <a:bodyPr/>
          <a:lstStyle/>
          <a:p>
            <a:fld id="{3D3F4EFC-4B9A-4CBA-96A0-1492221B6954}" type="datetimeFigureOut">
              <a:rPr lang="en-US" smtClean="0"/>
              <a:t>4/3/2023</a:t>
            </a:fld>
            <a:endParaRPr lang="en-US"/>
          </a:p>
        </p:txBody>
      </p:sp>
      <p:sp>
        <p:nvSpPr>
          <p:cNvPr id="3" name="Footer Placeholder 2">
            <a:extLst>
              <a:ext uri="{FF2B5EF4-FFF2-40B4-BE49-F238E27FC236}">
                <a16:creationId xmlns:a16="http://schemas.microsoft.com/office/drawing/2014/main" id="{B2F30701-6033-D3E3-D034-FD095B5AD20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F0551A0-97BE-B6BF-07F0-2CB9F2FD0F32}"/>
              </a:ext>
            </a:extLst>
          </p:cNvPr>
          <p:cNvSpPr>
            <a:spLocks noGrp="1"/>
          </p:cNvSpPr>
          <p:nvPr>
            <p:ph type="sldNum" sz="quarter" idx="12"/>
          </p:nvPr>
        </p:nvSpPr>
        <p:spPr/>
        <p:txBody>
          <a:bodyPr/>
          <a:lstStyle/>
          <a:p>
            <a:fld id="{2D67E3B0-0987-481B-B5B8-7EB6857E5899}" type="slidenum">
              <a:rPr lang="en-US" smtClean="0"/>
              <a:t>‹#›</a:t>
            </a:fld>
            <a:endParaRPr lang="en-US"/>
          </a:p>
        </p:txBody>
      </p:sp>
    </p:spTree>
    <p:extLst>
      <p:ext uri="{BB962C8B-B14F-4D97-AF65-F5344CB8AC3E}">
        <p14:creationId xmlns:p14="http://schemas.microsoft.com/office/powerpoint/2010/main" val="3398573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71754-3E32-26E6-7ABC-DD87156636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83890E-146F-0C8C-2CD2-387146DFDC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BEDAE6-8903-3CAE-8ECB-A7E8ED4E07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7F86A6-2063-E91B-4B7C-DA3069B9B6A6}"/>
              </a:ext>
            </a:extLst>
          </p:cNvPr>
          <p:cNvSpPr>
            <a:spLocks noGrp="1"/>
          </p:cNvSpPr>
          <p:nvPr>
            <p:ph type="dt" sz="half" idx="10"/>
          </p:nvPr>
        </p:nvSpPr>
        <p:spPr/>
        <p:txBody>
          <a:bodyPr/>
          <a:lstStyle/>
          <a:p>
            <a:fld id="{3D3F4EFC-4B9A-4CBA-96A0-1492221B6954}" type="datetimeFigureOut">
              <a:rPr lang="en-US" smtClean="0"/>
              <a:t>4/3/2023</a:t>
            </a:fld>
            <a:endParaRPr lang="en-US"/>
          </a:p>
        </p:txBody>
      </p:sp>
      <p:sp>
        <p:nvSpPr>
          <p:cNvPr id="6" name="Footer Placeholder 5">
            <a:extLst>
              <a:ext uri="{FF2B5EF4-FFF2-40B4-BE49-F238E27FC236}">
                <a16:creationId xmlns:a16="http://schemas.microsoft.com/office/drawing/2014/main" id="{269C8E19-F5E0-9DE1-3004-3685BE66D4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E50409-EA1B-2FB2-88A6-C0292CC18D00}"/>
              </a:ext>
            </a:extLst>
          </p:cNvPr>
          <p:cNvSpPr>
            <a:spLocks noGrp="1"/>
          </p:cNvSpPr>
          <p:nvPr>
            <p:ph type="sldNum" sz="quarter" idx="12"/>
          </p:nvPr>
        </p:nvSpPr>
        <p:spPr/>
        <p:txBody>
          <a:bodyPr/>
          <a:lstStyle/>
          <a:p>
            <a:fld id="{2D67E3B0-0987-481B-B5B8-7EB6857E5899}" type="slidenum">
              <a:rPr lang="en-US" smtClean="0"/>
              <a:t>‹#›</a:t>
            </a:fld>
            <a:endParaRPr lang="en-US"/>
          </a:p>
        </p:txBody>
      </p:sp>
    </p:spTree>
    <p:extLst>
      <p:ext uri="{BB962C8B-B14F-4D97-AF65-F5344CB8AC3E}">
        <p14:creationId xmlns:p14="http://schemas.microsoft.com/office/powerpoint/2010/main" val="3202300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D8045-8AD7-004C-B154-8787C2464F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F9439B-B6EA-31F4-45C5-D00E5A01AE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AF32E7-B4BD-CC28-79C0-6EED2A38A2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E39B3A-8F7B-D467-3B18-4FCC3AD52E4B}"/>
              </a:ext>
            </a:extLst>
          </p:cNvPr>
          <p:cNvSpPr>
            <a:spLocks noGrp="1"/>
          </p:cNvSpPr>
          <p:nvPr>
            <p:ph type="dt" sz="half" idx="10"/>
          </p:nvPr>
        </p:nvSpPr>
        <p:spPr/>
        <p:txBody>
          <a:bodyPr/>
          <a:lstStyle/>
          <a:p>
            <a:fld id="{3D3F4EFC-4B9A-4CBA-96A0-1492221B6954}" type="datetimeFigureOut">
              <a:rPr lang="en-US" smtClean="0"/>
              <a:t>4/3/2023</a:t>
            </a:fld>
            <a:endParaRPr lang="en-US"/>
          </a:p>
        </p:txBody>
      </p:sp>
      <p:sp>
        <p:nvSpPr>
          <p:cNvPr id="6" name="Footer Placeholder 5">
            <a:extLst>
              <a:ext uri="{FF2B5EF4-FFF2-40B4-BE49-F238E27FC236}">
                <a16:creationId xmlns:a16="http://schemas.microsoft.com/office/drawing/2014/main" id="{2B23EE38-FD95-5ECA-3DDA-03AC4CD67E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9C6312-4B27-3C5D-2DC9-FA9B33B50A8A}"/>
              </a:ext>
            </a:extLst>
          </p:cNvPr>
          <p:cNvSpPr>
            <a:spLocks noGrp="1"/>
          </p:cNvSpPr>
          <p:nvPr>
            <p:ph type="sldNum" sz="quarter" idx="12"/>
          </p:nvPr>
        </p:nvSpPr>
        <p:spPr/>
        <p:txBody>
          <a:bodyPr/>
          <a:lstStyle/>
          <a:p>
            <a:fld id="{2D67E3B0-0987-481B-B5B8-7EB6857E5899}" type="slidenum">
              <a:rPr lang="en-US" smtClean="0"/>
              <a:t>‹#›</a:t>
            </a:fld>
            <a:endParaRPr lang="en-US"/>
          </a:p>
        </p:txBody>
      </p:sp>
    </p:spTree>
    <p:extLst>
      <p:ext uri="{BB962C8B-B14F-4D97-AF65-F5344CB8AC3E}">
        <p14:creationId xmlns:p14="http://schemas.microsoft.com/office/powerpoint/2010/main" val="988698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418B30-F298-D410-7D9A-181F2AADE3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F958E2-6456-5FFB-A537-E4EA406F26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A8A7A3-074E-915A-298C-D740C9784F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3F4EFC-4B9A-4CBA-96A0-1492221B6954}" type="datetimeFigureOut">
              <a:rPr lang="en-US" smtClean="0"/>
              <a:t>4/3/2023</a:t>
            </a:fld>
            <a:endParaRPr lang="en-US"/>
          </a:p>
        </p:txBody>
      </p:sp>
      <p:sp>
        <p:nvSpPr>
          <p:cNvPr id="5" name="Footer Placeholder 4">
            <a:extLst>
              <a:ext uri="{FF2B5EF4-FFF2-40B4-BE49-F238E27FC236}">
                <a16:creationId xmlns:a16="http://schemas.microsoft.com/office/drawing/2014/main" id="{75F2C1EC-9EDA-619A-DA74-F1BAA2D998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5666CA-9C31-F911-B4F2-B6BBC94C48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67E3B0-0987-481B-B5B8-7EB6857E5899}" type="slidenum">
              <a:rPr lang="en-US" smtClean="0"/>
              <a:t>‹#›</a:t>
            </a:fld>
            <a:endParaRPr lang="en-US"/>
          </a:p>
        </p:txBody>
      </p:sp>
    </p:spTree>
    <p:extLst>
      <p:ext uri="{BB962C8B-B14F-4D97-AF65-F5344CB8AC3E}">
        <p14:creationId xmlns:p14="http://schemas.microsoft.com/office/powerpoint/2010/main" val="335216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Robinson-Pavey_House"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5758D-3FEC-C677-3D8A-1B71D33CE92E}"/>
              </a:ext>
            </a:extLst>
          </p:cNvPr>
          <p:cNvSpPr>
            <a:spLocks noGrp="1"/>
          </p:cNvSpPr>
          <p:nvPr>
            <p:ph type="ctrTitle"/>
          </p:nvPr>
        </p:nvSpPr>
        <p:spPr/>
        <p:txBody>
          <a:bodyPr/>
          <a:lstStyle/>
          <a:p>
            <a:r>
              <a:rPr lang="en-US" dirty="0"/>
              <a:t>City of Flushing</a:t>
            </a:r>
          </a:p>
        </p:txBody>
      </p:sp>
      <p:sp>
        <p:nvSpPr>
          <p:cNvPr id="3" name="Subtitle 2">
            <a:extLst>
              <a:ext uri="{FF2B5EF4-FFF2-40B4-BE49-F238E27FC236}">
                <a16:creationId xmlns:a16="http://schemas.microsoft.com/office/drawing/2014/main" id="{F609785C-1B15-7139-C76F-C23B6E0A6B1F}"/>
              </a:ext>
            </a:extLst>
          </p:cNvPr>
          <p:cNvSpPr>
            <a:spLocks noGrp="1"/>
          </p:cNvSpPr>
          <p:nvPr>
            <p:ph type="subTitle" idx="1"/>
          </p:nvPr>
        </p:nvSpPr>
        <p:spPr>
          <a:xfrm>
            <a:off x="1524000" y="3602037"/>
            <a:ext cx="9144000" cy="3092377"/>
          </a:xfrm>
        </p:spPr>
        <p:txBody>
          <a:bodyPr/>
          <a:lstStyle/>
          <a:p>
            <a:r>
              <a:rPr lang="en-US" dirty="0"/>
              <a:t>Emergency Medical Services</a:t>
            </a:r>
          </a:p>
          <a:p>
            <a:r>
              <a:rPr lang="en-US" dirty="0"/>
              <a:t>Overview</a:t>
            </a:r>
          </a:p>
        </p:txBody>
      </p:sp>
      <p:pic>
        <p:nvPicPr>
          <p:cNvPr id="1026" name="Picture 2" descr="May be an image of outdoors">
            <a:extLst>
              <a:ext uri="{FF2B5EF4-FFF2-40B4-BE49-F238E27FC236}">
                <a16:creationId xmlns:a16="http://schemas.microsoft.com/office/drawing/2014/main" id="{9B40466D-9A3E-6AE5-C941-C330382A89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4926"/>
            <a:ext cx="3900865" cy="217138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May be an image of outdoors and text that says 'SHING'">
            <a:extLst>
              <a:ext uri="{FF2B5EF4-FFF2-40B4-BE49-F238E27FC236}">
                <a16:creationId xmlns:a16="http://schemas.microsoft.com/office/drawing/2014/main" id="{F1FB005A-18EE-484B-5C4D-B6E902874D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9391" y="4521665"/>
            <a:ext cx="4940417" cy="21727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7382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B2E03-90B4-9809-FB28-8E553D1FEC16}"/>
              </a:ext>
            </a:extLst>
          </p:cNvPr>
          <p:cNvSpPr>
            <a:spLocks noGrp="1"/>
          </p:cNvSpPr>
          <p:nvPr>
            <p:ph type="title"/>
          </p:nvPr>
        </p:nvSpPr>
        <p:spPr/>
        <p:txBody>
          <a:bodyPr/>
          <a:lstStyle/>
          <a:p>
            <a:pPr algn="ctr"/>
            <a:r>
              <a:rPr lang="en-US" b="1" dirty="0"/>
              <a:t>How Much is a Life Worth?</a:t>
            </a:r>
          </a:p>
        </p:txBody>
      </p:sp>
      <p:sp>
        <p:nvSpPr>
          <p:cNvPr id="7" name="Content Placeholder 6">
            <a:extLst>
              <a:ext uri="{FF2B5EF4-FFF2-40B4-BE49-F238E27FC236}">
                <a16:creationId xmlns:a16="http://schemas.microsoft.com/office/drawing/2014/main" id="{955885C9-FDBA-D8E2-D28A-71C8336CD885}"/>
              </a:ext>
            </a:extLst>
          </p:cNvPr>
          <p:cNvSpPr>
            <a:spLocks noGrp="1"/>
          </p:cNvSpPr>
          <p:nvPr>
            <p:ph sz="half" idx="1"/>
          </p:nvPr>
        </p:nvSpPr>
        <p:spPr/>
        <p:txBody>
          <a:bodyPr/>
          <a:lstStyle/>
          <a:p>
            <a:r>
              <a:rPr lang="en-US" b="1" dirty="0">
                <a:solidFill>
                  <a:srgbClr val="0070C0"/>
                </a:solidFill>
              </a:rPr>
              <a:t>Residential Properties only</a:t>
            </a:r>
          </a:p>
          <a:p>
            <a:endParaRPr lang="en-US" dirty="0"/>
          </a:p>
          <a:p>
            <a:r>
              <a:rPr lang="en-US" dirty="0"/>
              <a:t>Highest Assessment	$664.04</a:t>
            </a:r>
          </a:p>
          <a:p>
            <a:r>
              <a:rPr lang="en-US" dirty="0"/>
              <a:t>Lowest Assessment	$    1.35</a:t>
            </a:r>
          </a:p>
          <a:p>
            <a:r>
              <a:rPr lang="en-US" dirty="0"/>
              <a:t>Average Assessment	$145.19</a:t>
            </a:r>
          </a:p>
          <a:p>
            <a:r>
              <a:rPr lang="en-US" dirty="0"/>
              <a:t>Median Assessment	$132.36</a:t>
            </a:r>
          </a:p>
          <a:p>
            <a:endParaRPr lang="en-US" dirty="0"/>
          </a:p>
          <a:p>
            <a:r>
              <a:rPr lang="en-US" sz="1200" dirty="0"/>
              <a:t>Median is the amount where ½ are higher and ½ are lower.</a:t>
            </a:r>
          </a:p>
          <a:p>
            <a:r>
              <a:rPr lang="en-US" sz="1200" dirty="0"/>
              <a:t>If your </a:t>
            </a:r>
            <a:r>
              <a:rPr lang="en-US" sz="1200" b="1" dirty="0"/>
              <a:t>Taxable Value </a:t>
            </a:r>
            <a:r>
              <a:rPr lang="en-US" sz="1200" dirty="0"/>
              <a:t>is less than $80,000, (more than 77% of homes in the City </a:t>
            </a:r>
            <a:r>
              <a:rPr lang="en-US" sz="1200"/>
              <a:t>of Flushing) your </a:t>
            </a:r>
            <a:r>
              <a:rPr lang="en-US" sz="1200" dirty="0"/>
              <a:t>EMS assessment will be less than .50 cents per day.</a:t>
            </a:r>
          </a:p>
        </p:txBody>
      </p:sp>
      <p:sp>
        <p:nvSpPr>
          <p:cNvPr id="8" name="Content Placeholder 7">
            <a:extLst>
              <a:ext uri="{FF2B5EF4-FFF2-40B4-BE49-F238E27FC236}">
                <a16:creationId xmlns:a16="http://schemas.microsoft.com/office/drawing/2014/main" id="{3C9A4D80-D6E6-0A5E-34BF-E285814025FB}"/>
              </a:ext>
            </a:extLst>
          </p:cNvPr>
          <p:cNvSpPr>
            <a:spLocks noGrp="1"/>
          </p:cNvSpPr>
          <p:nvPr>
            <p:ph sz="half" idx="2"/>
          </p:nvPr>
        </p:nvSpPr>
        <p:spPr/>
        <p:txBody>
          <a:bodyPr/>
          <a:lstStyle/>
          <a:p>
            <a:r>
              <a:rPr lang="en-US" b="1" dirty="0">
                <a:solidFill>
                  <a:srgbClr val="0070C0"/>
                </a:solidFill>
              </a:rPr>
              <a:t>Residential &amp; Commercial Combined</a:t>
            </a:r>
          </a:p>
          <a:p>
            <a:r>
              <a:rPr lang="en-US" dirty="0"/>
              <a:t>Highest Assessment   $6,982.43</a:t>
            </a:r>
          </a:p>
          <a:p>
            <a:r>
              <a:rPr lang="en-US" dirty="0"/>
              <a:t>Lowest Assessment	$    1.22</a:t>
            </a:r>
          </a:p>
          <a:p>
            <a:r>
              <a:rPr lang="en-US" dirty="0"/>
              <a:t>Average Assessment	$151.97</a:t>
            </a:r>
          </a:p>
          <a:p>
            <a:r>
              <a:rPr lang="en-US" dirty="0"/>
              <a:t>Median Assessment	$130.50</a:t>
            </a:r>
          </a:p>
          <a:p>
            <a:endParaRPr lang="en-US" sz="1200" dirty="0"/>
          </a:p>
          <a:p>
            <a:endParaRPr lang="en-US" sz="1200" dirty="0"/>
          </a:p>
          <a:p>
            <a:endParaRPr lang="en-US" dirty="0"/>
          </a:p>
        </p:txBody>
      </p:sp>
    </p:spTree>
    <p:extLst>
      <p:ext uri="{BB962C8B-B14F-4D97-AF65-F5344CB8AC3E}">
        <p14:creationId xmlns:p14="http://schemas.microsoft.com/office/powerpoint/2010/main" val="3756326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499A296-3B5A-8D72-8134-3973D41EDE1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521043" y="3775070"/>
            <a:ext cx="4619537" cy="2486445"/>
          </a:xfrm>
          <a:prstGeom prst="rect">
            <a:avLst/>
          </a:prstGeom>
        </p:spPr>
      </p:pic>
      <p:sp>
        <p:nvSpPr>
          <p:cNvPr id="2" name="Title 1">
            <a:extLst>
              <a:ext uri="{FF2B5EF4-FFF2-40B4-BE49-F238E27FC236}">
                <a16:creationId xmlns:a16="http://schemas.microsoft.com/office/drawing/2014/main" id="{A8F9A3A3-5CCB-75B5-198F-A5109EE53325}"/>
              </a:ext>
            </a:extLst>
          </p:cNvPr>
          <p:cNvSpPr>
            <a:spLocks noGrp="1"/>
          </p:cNvSpPr>
          <p:nvPr>
            <p:ph type="title"/>
          </p:nvPr>
        </p:nvSpPr>
        <p:spPr/>
        <p:txBody>
          <a:bodyPr/>
          <a:lstStyle/>
          <a:p>
            <a:pPr algn="ctr"/>
            <a:r>
              <a:rPr lang="en-US" b="1" dirty="0"/>
              <a:t>How Much is a Life Worth?</a:t>
            </a:r>
            <a:endParaRPr lang="en-US" dirty="0"/>
          </a:p>
        </p:txBody>
      </p:sp>
      <p:sp>
        <p:nvSpPr>
          <p:cNvPr id="3" name="Content Placeholder 2">
            <a:extLst>
              <a:ext uri="{FF2B5EF4-FFF2-40B4-BE49-F238E27FC236}">
                <a16:creationId xmlns:a16="http://schemas.microsoft.com/office/drawing/2014/main" id="{70BFBE2D-F222-9F1F-8ACD-965BB11D7D61}"/>
              </a:ext>
            </a:extLst>
          </p:cNvPr>
          <p:cNvSpPr>
            <a:spLocks noGrp="1"/>
          </p:cNvSpPr>
          <p:nvPr>
            <p:ph idx="1"/>
          </p:nvPr>
        </p:nvSpPr>
        <p:spPr>
          <a:xfrm>
            <a:off x="838199" y="1825625"/>
            <a:ext cx="10621161" cy="4600342"/>
          </a:xfrm>
        </p:spPr>
        <p:txBody>
          <a:bodyPr/>
          <a:lstStyle/>
          <a:p>
            <a:r>
              <a:rPr lang="en-US" dirty="0"/>
              <a:t>To figure your assessment:</a:t>
            </a:r>
          </a:p>
          <a:p>
            <a:r>
              <a:rPr lang="en-US" dirty="0"/>
              <a:t>Multiply the </a:t>
            </a:r>
            <a:r>
              <a:rPr lang="en-US" b="1" dirty="0"/>
              <a:t>TAXABLE</a:t>
            </a:r>
            <a:r>
              <a:rPr lang="en-US" dirty="0"/>
              <a:t> value of your property by the rate of 2.25 mills</a:t>
            </a:r>
          </a:p>
          <a:p>
            <a:endParaRPr lang="en-US" dirty="0"/>
          </a:p>
          <a:p>
            <a:r>
              <a:rPr lang="en-US" dirty="0"/>
              <a:t>Example </a:t>
            </a:r>
            <a:r>
              <a:rPr lang="en-US" b="1" dirty="0"/>
              <a:t>TAXABLE</a:t>
            </a:r>
            <a:r>
              <a:rPr lang="en-US" dirty="0"/>
              <a:t> value of $50,000</a:t>
            </a:r>
          </a:p>
          <a:p>
            <a:endParaRPr lang="en-US" dirty="0"/>
          </a:p>
          <a:p>
            <a:r>
              <a:rPr lang="en-US" dirty="0"/>
              <a:t>$50,000. X .00225 = 112.50</a:t>
            </a:r>
          </a:p>
          <a:p>
            <a:endParaRPr lang="en-US" dirty="0"/>
          </a:p>
          <a:p>
            <a:r>
              <a:rPr lang="en-US" sz="1000" dirty="0"/>
              <a:t>The Tax roll has not been officially set yet, nor has the millage rate for the Special Assessment,</a:t>
            </a:r>
          </a:p>
          <a:p>
            <a:pPr marL="0" indent="0">
              <a:buNone/>
            </a:pPr>
            <a:r>
              <a:rPr lang="en-US" sz="1000" dirty="0"/>
              <a:t>	so this number may change slightly </a:t>
            </a:r>
          </a:p>
        </p:txBody>
      </p:sp>
      <p:sp>
        <p:nvSpPr>
          <p:cNvPr id="9" name="TextBox 8">
            <a:extLst>
              <a:ext uri="{FF2B5EF4-FFF2-40B4-BE49-F238E27FC236}">
                <a16:creationId xmlns:a16="http://schemas.microsoft.com/office/drawing/2014/main" id="{A557E174-587B-367C-1136-7B19938A7AE6}"/>
              </a:ext>
            </a:extLst>
          </p:cNvPr>
          <p:cNvSpPr txBox="1"/>
          <p:nvPr/>
        </p:nvSpPr>
        <p:spPr>
          <a:xfrm>
            <a:off x="5514364" y="7231310"/>
            <a:ext cx="4619537" cy="230832"/>
          </a:xfrm>
          <a:prstGeom prst="rect">
            <a:avLst/>
          </a:prstGeom>
          <a:noFill/>
        </p:spPr>
        <p:txBody>
          <a:bodyPr wrap="square" rtlCol="0">
            <a:spAutoFit/>
          </a:bodyPr>
          <a:lstStyle/>
          <a:p>
            <a:r>
              <a:rPr lang="en-US" sz="900">
                <a:hlinkClick r:id="rId3" tooltip="https://en.wikipedia.org/wiki/Robinson-Pavey_House"/>
              </a:rPr>
              <a:t>This Photo</a:t>
            </a:r>
            <a:r>
              <a:rPr lang="en-US" sz="900"/>
              <a:t> by Unknown Author is licensed under </a:t>
            </a:r>
            <a:r>
              <a:rPr lang="en-US" sz="900">
                <a:hlinkClick r:id="rId4" tooltip="https://creativecommons.org/licenses/by-sa/3.0/"/>
              </a:rPr>
              <a:t>CC BY-SA</a:t>
            </a:r>
            <a:endParaRPr lang="en-US" sz="900"/>
          </a:p>
        </p:txBody>
      </p:sp>
    </p:spTree>
    <p:extLst>
      <p:ext uri="{BB962C8B-B14F-4D97-AF65-F5344CB8AC3E}">
        <p14:creationId xmlns:p14="http://schemas.microsoft.com/office/powerpoint/2010/main" val="3911245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240-6D3B-DE95-8FF4-DCB50EFD100D}"/>
              </a:ext>
            </a:extLst>
          </p:cNvPr>
          <p:cNvSpPr>
            <a:spLocks noGrp="1"/>
          </p:cNvSpPr>
          <p:nvPr>
            <p:ph type="title"/>
          </p:nvPr>
        </p:nvSpPr>
        <p:spPr/>
        <p:txBody>
          <a:bodyPr/>
          <a:lstStyle/>
          <a:p>
            <a:pPr algn="ctr"/>
            <a:r>
              <a:rPr lang="en-US" b="1" dirty="0"/>
              <a:t>How Much is a Life Worth?</a:t>
            </a:r>
          </a:p>
        </p:txBody>
      </p:sp>
      <p:sp>
        <p:nvSpPr>
          <p:cNvPr id="57" name="Content Placeholder 56">
            <a:extLst>
              <a:ext uri="{FF2B5EF4-FFF2-40B4-BE49-F238E27FC236}">
                <a16:creationId xmlns:a16="http://schemas.microsoft.com/office/drawing/2014/main" id="{5541F8DA-319E-82E8-FEC6-2D8486DE8C5B}"/>
              </a:ext>
            </a:extLst>
          </p:cNvPr>
          <p:cNvSpPr>
            <a:spLocks noGrp="1"/>
          </p:cNvSpPr>
          <p:nvPr>
            <p:ph idx="1"/>
          </p:nvPr>
        </p:nvSpPr>
        <p:spPr>
          <a:xfrm>
            <a:off x="838191" y="1558925"/>
            <a:ext cx="10515600" cy="4028143"/>
          </a:xfrm>
        </p:spPr>
        <p:txBody>
          <a:bodyPr/>
          <a:lstStyle/>
          <a:p>
            <a:endParaRPr lang="en-US" dirty="0"/>
          </a:p>
        </p:txBody>
      </p:sp>
      <p:graphicFrame>
        <p:nvGraphicFramePr>
          <p:cNvPr id="52" name="Table 51">
            <a:extLst>
              <a:ext uri="{FF2B5EF4-FFF2-40B4-BE49-F238E27FC236}">
                <a16:creationId xmlns:a16="http://schemas.microsoft.com/office/drawing/2014/main" id="{7AE4A921-DE56-B12E-5D01-B6901559DDEB}"/>
              </a:ext>
            </a:extLst>
          </p:cNvPr>
          <p:cNvGraphicFramePr>
            <a:graphicFrameLocks noGrp="1"/>
          </p:cNvGraphicFramePr>
          <p:nvPr>
            <p:extLst>
              <p:ext uri="{D42A27DB-BD31-4B8C-83A1-F6EECF244321}">
                <p14:modId xmlns:p14="http://schemas.microsoft.com/office/powerpoint/2010/main" val="2225979432"/>
              </p:ext>
            </p:extLst>
          </p:nvPr>
        </p:nvGraphicFramePr>
        <p:xfrm>
          <a:off x="838200" y="1563688"/>
          <a:ext cx="10515610" cy="3732405"/>
        </p:xfrm>
        <a:graphic>
          <a:graphicData uri="http://schemas.openxmlformats.org/drawingml/2006/table">
            <a:tbl>
              <a:tblPr>
                <a:tableStyleId>{5C22544A-7EE6-4342-B048-85BDC9FD1C3A}</a:tableStyleId>
              </a:tblPr>
              <a:tblGrid>
                <a:gridCol w="1054091">
                  <a:extLst>
                    <a:ext uri="{9D8B030D-6E8A-4147-A177-3AD203B41FA5}">
                      <a16:colId xmlns:a16="http://schemas.microsoft.com/office/drawing/2014/main" val="1038677166"/>
                    </a:ext>
                  </a:extLst>
                </a:gridCol>
                <a:gridCol w="329206">
                  <a:extLst>
                    <a:ext uri="{9D8B030D-6E8A-4147-A177-3AD203B41FA5}">
                      <a16:colId xmlns:a16="http://schemas.microsoft.com/office/drawing/2014/main" val="708858941"/>
                    </a:ext>
                  </a:extLst>
                </a:gridCol>
                <a:gridCol w="139279">
                  <a:extLst>
                    <a:ext uri="{9D8B030D-6E8A-4147-A177-3AD203B41FA5}">
                      <a16:colId xmlns:a16="http://schemas.microsoft.com/office/drawing/2014/main" val="2088726908"/>
                    </a:ext>
                  </a:extLst>
                </a:gridCol>
                <a:gridCol w="139279">
                  <a:extLst>
                    <a:ext uri="{9D8B030D-6E8A-4147-A177-3AD203B41FA5}">
                      <a16:colId xmlns:a16="http://schemas.microsoft.com/office/drawing/2014/main" val="3775765033"/>
                    </a:ext>
                  </a:extLst>
                </a:gridCol>
                <a:gridCol w="202589">
                  <a:extLst>
                    <a:ext uri="{9D8B030D-6E8A-4147-A177-3AD203B41FA5}">
                      <a16:colId xmlns:a16="http://schemas.microsoft.com/office/drawing/2014/main" val="1604249196"/>
                    </a:ext>
                  </a:extLst>
                </a:gridCol>
                <a:gridCol w="202589">
                  <a:extLst>
                    <a:ext uri="{9D8B030D-6E8A-4147-A177-3AD203B41FA5}">
                      <a16:colId xmlns:a16="http://schemas.microsoft.com/office/drawing/2014/main" val="3791581333"/>
                    </a:ext>
                  </a:extLst>
                </a:gridCol>
                <a:gridCol w="202589">
                  <a:extLst>
                    <a:ext uri="{9D8B030D-6E8A-4147-A177-3AD203B41FA5}">
                      <a16:colId xmlns:a16="http://schemas.microsoft.com/office/drawing/2014/main" val="1980996144"/>
                    </a:ext>
                  </a:extLst>
                </a:gridCol>
                <a:gridCol w="202589">
                  <a:extLst>
                    <a:ext uri="{9D8B030D-6E8A-4147-A177-3AD203B41FA5}">
                      <a16:colId xmlns:a16="http://schemas.microsoft.com/office/drawing/2014/main" val="3427261050"/>
                    </a:ext>
                  </a:extLst>
                </a:gridCol>
                <a:gridCol w="202589">
                  <a:extLst>
                    <a:ext uri="{9D8B030D-6E8A-4147-A177-3AD203B41FA5}">
                      <a16:colId xmlns:a16="http://schemas.microsoft.com/office/drawing/2014/main" val="4164724252"/>
                    </a:ext>
                  </a:extLst>
                </a:gridCol>
                <a:gridCol w="202589">
                  <a:extLst>
                    <a:ext uri="{9D8B030D-6E8A-4147-A177-3AD203B41FA5}">
                      <a16:colId xmlns:a16="http://schemas.microsoft.com/office/drawing/2014/main" val="4076603993"/>
                    </a:ext>
                  </a:extLst>
                </a:gridCol>
                <a:gridCol w="202589">
                  <a:extLst>
                    <a:ext uri="{9D8B030D-6E8A-4147-A177-3AD203B41FA5}">
                      <a16:colId xmlns:a16="http://schemas.microsoft.com/office/drawing/2014/main" val="862127155"/>
                    </a:ext>
                  </a:extLst>
                </a:gridCol>
                <a:gridCol w="202589">
                  <a:extLst>
                    <a:ext uri="{9D8B030D-6E8A-4147-A177-3AD203B41FA5}">
                      <a16:colId xmlns:a16="http://schemas.microsoft.com/office/drawing/2014/main" val="396320769"/>
                    </a:ext>
                  </a:extLst>
                </a:gridCol>
                <a:gridCol w="202589">
                  <a:extLst>
                    <a:ext uri="{9D8B030D-6E8A-4147-A177-3AD203B41FA5}">
                      <a16:colId xmlns:a16="http://schemas.microsoft.com/office/drawing/2014/main" val="2694106632"/>
                    </a:ext>
                  </a:extLst>
                </a:gridCol>
                <a:gridCol w="202589">
                  <a:extLst>
                    <a:ext uri="{9D8B030D-6E8A-4147-A177-3AD203B41FA5}">
                      <a16:colId xmlns:a16="http://schemas.microsoft.com/office/drawing/2014/main" val="217094455"/>
                    </a:ext>
                  </a:extLst>
                </a:gridCol>
                <a:gridCol w="202589">
                  <a:extLst>
                    <a:ext uri="{9D8B030D-6E8A-4147-A177-3AD203B41FA5}">
                      <a16:colId xmlns:a16="http://schemas.microsoft.com/office/drawing/2014/main" val="157197891"/>
                    </a:ext>
                  </a:extLst>
                </a:gridCol>
                <a:gridCol w="202589">
                  <a:extLst>
                    <a:ext uri="{9D8B030D-6E8A-4147-A177-3AD203B41FA5}">
                      <a16:colId xmlns:a16="http://schemas.microsoft.com/office/drawing/2014/main" val="2959090294"/>
                    </a:ext>
                  </a:extLst>
                </a:gridCol>
                <a:gridCol w="202589">
                  <a:extLst>
                    <a:ext uri="{9D8B030D-6E8A-4147-A177-3AD203B41FA5}">
                      <a16:colId xmlns:a16="http://schemas.microsoft.com/office/drawing/2014/main" val="2268117296"/>
                    </a:ext>
                  </a:extLst>
                </a:gridCol>
                <a:gridCol w="202589">
                  <a:extLst>
                    <a:ext uri="{9D8B030D-6E8A-4147-A177-3AD203B41FA5}">
                      <a16:colId xmlns:a16="http://schemas.microsoft.com/office/drawing/2014/main" val="1524492361"/>
                    </a:ext>
                  </a:extLst>
                </a:gridCol>
                <a:gridCol w="202589">
                  <a:extLst>
                    <a:ext uri="{9D8B030D-6E8A-4147-A177-3AD203B41FA5}">
                      <a16:colId xmlns:a16="http://schemas.microsoft.com/office/drawing/2014/main" val="3016890754"/>
                    </a:ext>
                  </a:extLst>
                </a:gridCol>
                <a:gridCol w="202589">
                  <a:extLst>
                    <a:ext uri="{9D8B030D-6E8A-4147-A177-3AD203B41FA5}">
                      <a16:colId xmlns:a16="http://schemas.microsoft.com/office/drawing/2014/main" val="1568288434"/>
                    </a:ext>
                  </a:extLst>
                </a:gridCol>
                <a:gridCol w="202589">
                  <a:extLst>
                    <a:ext uri="{9D8B030D-6E8A-4147-A177-3AD203B41FA5}">
                      <a16:colId xmlns:a16="http://schemas.microsoft.com/office/drawing/2014/main" val="797363410"/>
                    </a:ext>
                  </a:extLst>
                </a:gridCol>
                <a:gridCol w="202589">
                  <a:extLst>
                    <a:ext uri="{9D8B030D-6E8A-4147-A177-3AD203B41FA5}">
                      <a16:colId xmlns:a16="http://schemas.microsoft.com/office/drawing/2014/main" val="1816727504"/>
                    </a:ext>
                  </a:extLst>
                </a:gridCol>
                <a:gridCol w="202589">
                  <a:extLst>
                    <a:ext uri="{9D8B030D-6E8A-4147-A177-3AD203B41FA5}">
                      <a16:colId xmlns:a16="http://schemas.microsoft.com/office/drawing/2014/main" val="3219190426"/>
                    </a:ext>
                  </a:extLst>
                </a:gridCol>
                <a:gridCol w="202589">
                  <a:extLst>
                    <a:ext uri="{9D8B030D-6E8A-4147-A177-3AD203B41FA5}">
                      <a16:colId xmlns:a16="http://schemas.microsoft.com/office/drawing/2014/main" val="3575564632"/>
                    </a:ext>
                  </a:extLst>
                </a:gridCol>
                <a:gridCol w="202589">
                  <a:extLst>
                    <a:ext uri="{9D8B030D-6E8A-4147-A177-3AD203B41FA5}">
                      <a16:colId xmlns:a16="http://schemas.microsoft.com/office/drawing/2014/main" val="276851409"/>
                    </a:ext>
                  </a:extLst>
                </a:gridCol>
                <a:gridCol w="265897">
                  <a:extLst>
                    <a:ext uri="{9D8B030D-6E8A-4147-A177-3AD203B41FA5}">
                      <a16:colId xmlns:a16="http://schemas.microsoft.com/office/drawing/2014/main" val="1355690323"/>
                    </a:ext>
                  </a:extLst>
                </a:gridCol>
                <a:gridCol w="750209">
                  <a:extLst>
                    <a:ext uri="{9D8B030D-6E8A-4147-A177-3AD203B41FA5}">
                      <a16:colId xmlns:a16="http://schemas.microsoft.com/office/drawing/2014/main" val="2703656477"/>
                    </a:ext>
                  </a:extLst>
                </a:gridCol>
                <a:gridCol w="1759985">
                  <a:extLst>
                    <a:ext uri="{9D8B030D-6E8A-4147-A177-3AD203B41FA5}">
                      <a16:colId xmlns:a16="http://schemas.microsoft.com/office/drawing/2014/main" val="1567461852"/>
                    </a:ext>
                  </a:extLst>
                </a:gridCol>
                <a:gridCol w="607765">
                  <a:extLst>
                    <a:ext uri="{9D8B030D-6E8A-4147-A177-3AD203B41FA5}">
                      <a16:colId xmlns:a16="http://schemas.microsoft.com/office/drawing/2014/main" val="3235804258"/>
                    </a:ext>
                  </a:extLst>
                </a:gridCol>
                <a:gridCol w="607765">
                  <a:extLst>
                    <a:ext uri="{9D8B030D-6E8A-4147-A177-3AD203B41FA5}">
                      <a16:colId xmlns:a16="http://schemas.microsoft.com/office/drawing/2014/main" val="1852404017"/>
                    </a:ext>
                  </a:extLst>
                </a:gridCol>
                <a:gridCol w="607765">
                  <a:extLst>
                    <a:ext uri="{9D8B030D-6E8A-4147-A177-3AD203B41FA5}">
                      <a16:colId xmlns:a16="http://schemas.microsoft.com/office/drawing/2014/main" val="3279616001"/>
                    </a:ext>
                  </a:extLst>
                </a:gridCol>
              </a:tblGrid>
              <a:tr h="190041">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768688850"/>
                  </a:ext>
                </a:extLst>
              </a:tr>
              <a:tr h="190041">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749082541"/>
                  </a:ext>
                </a:extLst>
              </a:tr>
              <a:tr h="190041">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924954816"/>
                  </a:ext>
                </a:extLst>
              </a:tr>
              <a:tr h="190041">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72038602"/>
                  </a:ext>
                </a:extLst>
              </a:tr>
              <a:tr h="190041">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87895210"/>
                  </a:ext>
                </a:extLst>
              </a:tr>
              <a:tr h="190041">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518318329"/>
                  </a:ext>
                </a:extLst>
              </a:tr>
              <a:tr h="501708">
                <a:tc>
                  <a:txBody>
                    <a:bodyPr/>
                    <a:lstStyle/>
                    <a:p>
                      <a:pPr algn="l" fontAlgn="b"/>
                      <a:r>
                        <a:rPr lang="en-US" sz="1100" u="none" strike="noStrike">
                          <a:effectLst/>
                        </a:rPr>
                        <a:t>Count of FRACTIONAL_MIN</a:t>
                      </a:r>
                      <a:endParaRPr lang="en-US" sz="1100" b="1" i="0" u="none" strike="noStrike">
                        <a:solidFill>
                          <a:srgbClr val="000000"/>
                        </a:solidFill>
                        <a:effectLst/>
                        <a:latin typeface="Calibri" panose="020F0502020204030204" pitchFamily="34" charset="0"/>
                      </a:endParaRPr>
                    </a:p>
                  </a:txBody>
                  <a:tcPr marL="0" marR="0" marT="0" marB="0" anchor="b"/>
                </a:tc>
                <a:tc gridSpan="5">
                  <a:txBody>
                    <a:bodyPr/>
                    <a:lstStyle/>
                    <a:p>
                      <a:pPr algn="l" fontAlgn="b"/>
                      <a:r>
                        <a:rPr lang="en-US" sz="1100" u="none" strike="noStrike">
                          <a:effectLst/>
                        </a:rPr>
                        <a:t>Column Labels</a:t>
                      </a:r>
                      <a:endParaRPr lang="en-US" sz="1100" b="1" i="0" u="none" strike="noStrike">
                        <a:solidFill>
                          <a:srgbClr val="00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071226896"/>
                  </a:ext>
                </a:extLst>
              </a:tr>
              <a:tr h="190041">
                <a:tc>
                  <a:txBody>
                    <a:bodyPr/>
                    <a:lstStyle/>
                    <a:p>
                      <a:pPr algn="l" fontAlgn="b"/>
                      <a:r>
                        <a:rPr lang="en-US" sz="1100" u="none" strike="noStrike">
                          <a:effectLst/>
                        </a:rPr>
                        <a:t>Row Labels</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3</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4</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5</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6</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7</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8</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10</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11</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12</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13</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14</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15</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16</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17</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18</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19</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20</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21</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22</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23</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25</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26+</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Grand Total</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2022 Fractile Response Time</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442845435"/>
                  </a:ext>
                </a:extLst>
              </a:tr>
              <a:tr h="190041">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28</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21</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33</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46</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36</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42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30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25</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45</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28</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32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494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36.44%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21580507"/>
                  </a:ext>
                </a:extLst>
              </a:tr>
              <a:tr h="190041">
                <a:tc>
                  <a:txBody>
                    <a:bodyPr/>
                    <a:lstStyle/>
                    <a:p>
                      <a:pPr algn="ct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23</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23</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23</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67</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397</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33.50%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274930934"/>
                  </a:ext>
                </a:extLst>
              </a:tr>
              <a:tr h="190041">
                <a:tc>
                  <a:txBody>
                    <a:bodyPr/>
                    <a:lstStyle/>
                    <a:p>
                      <a:pPr algn="l" fontAlgn="b"/>
                      <a:r>
                        <a:rPr lang="en-US" sz="1100" u="none" strike="noStrike">
                          <a:effectLst/>
                        </a:rPr>
                        <a:t>Grand Total</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3</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6</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15</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38</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35</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a:effectLst/>
                        </a:rPr>
                        <a:t>46</a:t>
                      </a:r>
                      <a:endParaRPr lang="en-US" sz="1100" b="0" i="0" u="none" strike="noStrike">
                        <a:solidFill>
                          <a:srgbClr val="000000"/>
                        </a:solidFill>
                        <a:effectLst/>
                        <a:latin typeface="Calibri" panose="020F0502020204030204" pitchFamily="34" charset="0"/>
                      </a:endParaRPr>
                    </a:p>
                  </a:txBody>
                  <a:tcPr marL="0" marR="0" marT="0" marB="0"/>
                </a:tc>
                <a:tc>
                  <a:txBody>
                    <a:bodyPr/>
                    <a:lstStyle/>
                    <a:p>
                      <a:pPr algn="r" fontAlgn="b"/>
                      <a:r>
                        <a:rPr lang="en-US" sz="1100" u="none" strike="noStrike">
                          <a:effectLst/>
                        </a:rPr>
                        <a:t>63</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43</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51</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59</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53</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54</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62</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49</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51</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27</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31</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26</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32</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8</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14</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4</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13</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99</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891</a:t>
                      </a:r>
                      <a:endParaRPr lang="en-US" sz="11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34.97%</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692604916"/>
                  </a:ext>
                </a:extLst>
              </a:tr>
              <a:tr h="190041">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924956078"/>
                  </a:ext>
                </a:extLst>
              </a:tr>
              <a:tr h="190041">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565077664"/>
                  </a:ext>
                </a:extLst>
              </a:tr>
              <a:tr h="190041">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241679394"/>
                  </a:ext>
                </a:extLst>
              </a:tr>
              <a:tr h="190041">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9767745"/>
                  </a:ext>
                </a:extLst>
              </a:tr>
              <a:tr h="190041">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119680892"/>
                  </a:ext>
                </a:extLst>
              </a:tr>
              <a:tr h="190041">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799562014"/>
                  </a:ext>
                </a:extLst>
              </a:tr>
              <a:tr h="190041">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519801878"/>
                  </a:ext>
                </a:extLst>
              </a:tr>
            </a:tbl>
          </a:graphicData>
        </a:graphic>
      </p:graphicFrame>
      <p:sp>
        <p:nvSpPr>
          <p:cNvPr id="53" name="TextBox 1">
            <a:extLst>
              <a:ext uri="{FF2B5EF4-FFF2-40B4-BE49-F238E27FC236}">
                <a16:creationId xmlns:a16="http://schemas.microsoft.com/office/drawing/2014/main" id="{D3369E36-1B03-BB92-232A-C36A1EF9EF46}"/>
              </a:ext>
            </a:extLst>
          </p:cNvPr>
          <p:cNvSpPr txBox="1"/>
          <p:nvPr/>
        </p:nvSpPr>
        <p:spPr>
          <a:xfrm>
            <a:off x="3076575" y="1620838"/>
            <a:ext cx="5886450" cy="781050"/>
          </a:xfrm>
          <a:prstGeom prst="rect">
            <a:avLst/>
          </a:prstGeom>
          <a:solidFill>
            <a:schemeClr val="tx1"/>
          </a:solidFill>
          <a:ln w="9525"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100" dirty="0">
                <a:solidFill>
                  <a:schemeClr val="bg1"/>
                </a:solidFill>
              </a:rPr>
              <a:t>Priority</a:t>
            </a:r>
            <a:r>
              <a:rPr lang="en-US" sz="1100" baseline="0" dirty="0">
                <a:solidFill>
                  <a:schemeClr val="bg1"/>
                </a:solidFill>
              </a:rPr>
              <a:t> One (1) </a:t>
            </a:r>
            <a:r>
              <a:rPr lang="en-US" sz="1100" baseline="0" dirty="0" err="1">
                <a:solidFill>
                  <a:schemeClr val="bg1"/>
                </a:solidFill>
              </a:rPr>
              <a:t>Fractile</a:t>
            </a:r>
            <a:r>
              <a:rPr lang="en-US" sz="1100" baseline="0" dirty="0">
                <a:solidFill>
                  <a:schemeClr val="bg1"/>
                </a:solidFill>
              </a:rPr>
              <a:t> Response Time begins at ten (10). The reason is in the way in which 9-1-1 calculates response times. example: 8 minute 1 second is (9).  9 minute 1 second and above is (10).  Priority-One response time should be 8 minutes 59 seconds 90%</a:t>
            </a:r>
          </a:p>
          <a:p>
            <a:endParaRPr lang="en-US" sz="1100" dirty="0"/>
          </a:p>
        </p:txBody>
      </p:sp>
      <p:cxnSp>
        <p:nvCxnSpPr>
          <p:cNvPr id="54" name="Straight Arrow Connector 53">
            <a:extLst>
              <a:ext uri="{FF2B5EF4-FFF2-40B4-BE49-F238E27FC236}">
                <a16:creationId xmlns:a16="http://schemas.microsoft.com/office/drawing/2014/main" id="{70921399-F6AF-6ADE-863E-165A800AA2C9}"/>
              </a:ext>
            </a:extLst>
          </p:cNvPr>
          <p:cNvCxnSpPr/>
          <p:nvPr/>
        </p:nvCxnSpPr>
        <p:spPr>
          <a:xfrm>
            <a:off x="3086100" y="2030413"/>
            <a:ext cx="752475" cy="904875"/>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55" name="TextBox 4">
            <a:extLst>
              <a:ext uri="{FF2B5EF4-FFF2-40B4-BE49-F238E27FC236}">
                <a16:creationId xmlns:a16="http://schemas.microsoft.com/office/drawing/2014/main" id="{AE85D849-CC41-5A99-838B-19ADAFCB7A59}"/>
              </a:ext>
            </a:extLst>
          </p:cNvPr>
          <p:cNvSpPr txBox="1"/>
          <p:nvPr/>
        </p:nvSpPr>
        <p:spPr>
          <a:xfrm>
            <a:off x="3086100" y="4230688"/>
            <a:ext cx="5886450" cy="781050"/>
          </a:xfrm>
          <a:prstGeom prst="rect">
            <a:avLst/>
          </a:prstGeom>
          <a:solidFill>
            <a:schemeClr val="tx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100" dirty="0">
                <a:solidFill>
                  <a:schemeClr val="bg1"/>
                </a:solidFill>
              </a:rPr>
              <a:t>Priority</a:t>
            </a:r>
            <a:r>
              <a:rPr lang="en-US" sz="1100" baseline="0" dirty="0">
                <a:solidFill>
                  <a:schemeClr val="bg1"/>
                </a:solidFill>
              </a:rPr>
              <a:t> Two (2) </a:t>
            </a:r>
            <a:r>
              <a:rPr lang="en-US" sz="1100" baseline="0" dirty="0" err="1">
                <a:solidFill>
                  <a:schemeClr val="bg1"/>
                </a:solidFill>
              </a:rPr>
              <a:t>Fractile</a:t>
            </a:r>
            <a:r>
              <a:rPr lang="en-US" sz="1100" baseline="0" dirty="0">
                <a:solidFill>
                  <a:schemeClr val="bg1"/>
                </a:solidFill>
              </a:rPr>
              <a:t> Response Time begins at thirteen (13). The reason is in the way in which 9-1-1 calculates response times. Example: 11 minute 1 second is (12).  12 minute 1 second and above is (13).  Priority-Two response time should be 12 minutes 59 seconds 80%</a:t>
            </a:r>
          </a:p>
          <a:p>
            <a:endParaRPr lang="en-US" sz="1100" dirty="0"/>
          </a:p>
        </p:txBody>
      </p:sp>
      <p:cxnSp>
        <p:nvCxnSpPr>
          <p:cNvPr id="56" name="Straight Arrow Connector 55">
            <a:extLst>
              <a:ext uri="{FF2B5EF4-FFF2-40B4-BE49-F238E27FC236}">
                <a16:creationId xmlns:a16="http://schemas.microsoft.com/office/drawing/2014/main" id="{B0FA0A82-EC57-4B62-DA08-A6FA13F218FF}"/>
              </a:ext>
            </a:extLst>
          </p:cNvPr>
          <p:cNvCxnSpPr/>
          <p:nvPr/>
        </p:nvCxnSpPr>
        <p:spPr>
          <a:xfrm flipV="1">
            <a:off x="4391025" y="3611563"/>
            <a:ext cx="9525" cy="60960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58" name="Rectangle 57">
            <a:extLst>
              <a:ext uri="{FF2B5EF4-FFF2-40B4-BE49-F238E27FC236}">
                <a16:creationId xmlns:a16="http://schemas.microsoft.com/office/drawing/2014/main" id="{F068BFA8-ACD5-EB94-375B-624A517F5430}"/>
              </a:ext>
            </a:extLst>
          </p:cNvPr>
          <p:cNvSpPr/>
          <p:nvPr/>
        </p:nvSpPr>
        <p:spPr>
          <a:xfrm>
            <a:off x="838191" y="5972961"/>
            <a:ext cx="10515600" cy="519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Oakland County Medical Control Authority defines 90% </a:t>
            </a:r>
            <a:r>
              <a:rPr lang="en-US" sz="1100" dirty="0" err="1"/>
              <a:t>Fractile</a:t>
            </a:r>
            <a:r>
              <a:rPr lang="en-US" sz="1100" dirty="0"/>
              <a:t> Value as - The value or measurement at which 90% of all events occur. This is typically used in time measurements to better standardize performance across systems.</a:t>
            </a:r>
          </a:p>
        </p:txBody>
      </p:sp>
    </p:spTree>
    <p:extLst>
      <p:ext uri="{BB962C8B-B14F-4D97-AF65-F5344CB8AC3E}">
        <p14:creationId xmlns:p14="http://schemas.microsoft.com/office/powerpoint/2010/main" val="2009534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FE963E-1432-D7EA-9CD8-36A5ED1DB2DC}"/>
              </a:ext>
            </a:extLst>
          </p:cNvPr>
          <p:cNvSpPr>
            <a:spLocks noGrp="1"/>
          </p:cNvSpPr>
          <p:nvPr>
            <p:ph type="title"/>
          </p:nvPr>
        </p:nvSpPr>
        <p:spPr/>
        <p:txBody>
          <a:bodyPr/>
          <a:lstStyle/>
          <a:p>
            <a:pPr algn="ctr"/>
            <a:r>
              <a:rPr lang="en-US" b="1" dirty="0"/>
              <a:t>How Much is a Life Worth?</a:t>
            </a:r>
          </a:p>
        </p:txBody>
      </p:sp>
      <p:sp>
        <p:nvSpPr>
          <p:cNvPr id="5" name="Text Placeholder 4">
            <a:extLst>
              <a:ext uri="{FF2B5EF4-FFF2-40B4-BE49-F238E27FC236}">
                <a16:creationId xmlns:a16="http://schemas.microsoft.com/office/drawing/2014/main" id="{D6C0F174-9126-74FB-A29C-967639279D4F}"/>
              </a:ext>
            </a:extLst>
          </p:cNvPr>
          <p:cNvSpPr>
            <a:spLocks noGrp="1"/>
          </p:cNvSpPr>
          <p:nvPr>
            <p:ph type="body" idx="1"/>
          </p:nvPr>
        </p:nvSpPr>
        <p:spPr/>
        <p:txBody>
          <a:bodyPr>
            <a:normAutofit lnSpcReduction="10000"/>
          </a:bodyPr>
          <a:lstStyle/>
          <a:p>
            <a:pPr algn="ctr"/>
            <a:r>
              <a:rPr lang="en-US" dirty="0"/>
              <a:t>EMS (proposed) Structure</a:t>
            </a:r>
          </a:p>
          <a:p>
            <a:pPr algn="ctr"/>
            <a:r>
              <a:rPr lang="en-US" dirty="0"/>
              <a:t>PROs	</a:t>
            </a:r>
          </a:p>
        </p:txBody>
      </p:sp>
      <p:sp>
        <p:nvSpPr>
          <p:cNvPr id="6" name="Content Placeholder 5">
            <a:extLst>
              <a:ext uri="{FF2B5EF4-FFF2-40B4-BE49-F238E27FC236}">
                <a16:creationId xmlns:a16="http://schemas.microsoft.com/office/drawing/2014/main" id="{605C3846-82E2-C22C-5245-6C23FA07EE54}"/>
              </a:ext>
            </a:extLst>
          </p:cNvPr>
          <p:cNvSpPr>
            <a:spLocks noGrp="1"/>
          </p:cNvSpPr>
          <p:nvPr>
            <p:ph sz="half" idx="2"/>
          </p:nvPr>
        </p:nvSpPr>
        <p:spPr/>
        <p:txBody>
          <a:bodyPr>
            <a:normAutofit/>
          </a:bodyPr>
          <a:lstStyle/>
          <a:p>
            <a:r>
              <a:rPr lang="en-US" sz="2400" dirty="0"/>
              <a:t>No costs outside of the Special Assessment – you will not be charged</a:t>
            </a:r>
          </a:p>
          <a:p>
            <a:r>
              <a:rPr lang="en-US" sz="2400" dirty="0"/>
              <a:t>Very fast Response Times</a:t>
            </a:r>
          </a:p>
          <a:p>
            <a:r>
              <a:rPr lang="en-US" sz="2400" dirty="0"/>
              <a:t>Cannot be called outside of the area we are licensed for</a:t>
            </a:r>
          </a:p>
          <a:p>
            <a:r>
              <a:rPr lang="en-US" sz="2400" dirty="0"/>
              <a:t>Your loved one is receiving medical care by trained individuals while waiting for an ambulance</a:t>
            </a:r>
          </a:p>
        </p:txBody>
      </p:sp>
      <p:sp>
        <p:nvSpPr>
          <p:cNvPr id="7" name="Text Placeholder 6">
            <a:extLst>
              <a:ext uri="{FF2B5EF4-FFF2-40B4-BE49-F238E27FC236}">
                <a16:creationId xmlns:a16="http://schemas.microsoft.com/office/drawing/2014/main" id="{05D71E21-5ED7-DE91-1EC4-762814561D53}"/>
              </a:ext>
            </a:extLst>
          </p:cNvPr>
          <p:cNvSpPr>
            <a:spLocks noGrp="1"/>
          </p:cNvSpPr>
          <p:nvPr>
            <p:ph type="body" sz="quarter" idx="3"/>
          </p:nvPr>
        </p:nvSpPr>
        <p:spPr/>
        <p:txBody>
          <a:bodyPr>
            <a:normAutofit lnSpcReduction="10000"/>
          </a:bodyPr>
          <a:lstStyle/>
          <a:p>
            <a:pPr algn="ctr"/>
            <a:r>
              <a:rPr lang="en-US" dirty="0"/>
              <a:t>EMS (proposed) Structure</a:t>
            </a:r>
          </a:p>
          <a:p>
            <a:pPr algn="ctr"/>
            <a:r>
              <a:rPr lang="en-US" dirty="0"/>
              <a:t>CONs</a:t>
            </a:r>
          </a:p>
        </p:txBody>
      </p:sp>
      <p:sp>
        <p:nvSpPr>
          <p:cNvPr id="8" name="Content Placeholder 7">
            <a:extLst>
              <a:ext uri="{FF2B5EF4-FFF2-40B4-BE49-F238E27FC236}">
                <a16:creationId xmlns:a16="http://schemas.microsoft.com/office/drawing/2014/main" id="{C559CAE0-2145-1DAA-0F93-E189EF5FFD37}"/>
              </a:ext>
            </a:extLst>
          </p:cNvPr>
          <p:cNvSpPr>
            <a:spLocks noGrp="1"/>
          </p:cNvSpPr>
          <p:nvPr>
            <p:ph sz="quarter" idx="4"/>
          </p:nvPr>
        </p:nvSpPr>
        <p:spPr/>
        <p:txBody>
          <a:bodyPr/>
          <a:lstStyle/>
          <a:p>
            <a:r>
              <a:rPr lang="en-US" sz="2400" dirty="0"/>
              <a:t>Cannot receive Medical Insurance reimbursements</a:t>
            </a:r>
          </a:p>
          <a:p>
            <a:r>
              <a:rPr lang="en-US" sz="2400" dirty="0"/>
              <a:t>Fully funded by Special Assessment</a:t>
            </a:r>
          </a:p>
          <a:p>
            <a:r>
              <a:rPr lang="en-US" sz="2400" dirty="0"/>
              <a:t>Cost is more than ambulance because there is no reimbursement</a:t>
            </a:r>
          </a:p>
          <a:p>
            <a:r>
              <a:rPr lang="en-US" sz="2400" dirty="0"/>
              <a:t>No transportation to hospital – must still wait for an ambulance for transport</a:t>
            </a:r>
          </a:p>
          <a:p>
            <a:endParaRPr lang="en-US" dirty="0"/>
          </a:p>
        </p:txBody>
      </p:sp>
    </p:spTree>
    <p:extLst>
      <p:ext uri="{BB962C8B-B14F-4D97-AF65-F5344CB8AC3E}">
        <p14:creationId xmlns:p14="http://schemas.microsoft.com/office/powerpoint/2010/main" val="3886706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3B61C-1622-D466-2B9E-80636438AAF3}"/>
              </a:ext>
            </a:extLst>
          </p:cNvPr>
          <p:cNvSpPr>
            <a:spLocks noGrp="1"/>
          </p:cNvSpPr>
          <p:nvPr>
            <p:ph type="title"/>
          </p:nvPr>
        </p:nvSpPr>
        <p:spPr/>
        <p:txBody>
          <a:bodyPr/>
          <a:lstStyle/>
          <a:p>
            <a:pPr algn="ctr"/>
            <a:r>
              <a:rPr lang="en-US" b="1" dirty="0"/>
              <a:t>How Much is a Life Worth?</a:t>
            </a:r>
          </a:p>
        </p:txBody>
      </p:sp>
      <p:sp>
        <p:nvSpPr>
          <p:cNvPr id="3" name="Content Placeholder 2">
            <a:extLst>
              <a:ext uri="{FF2B5EF4-FFF2-40B4-BE49-F238E27FC236}">
                <a16:creationId xmlns:a16="http://schemas.microsoft.com/office/drawing/2014/main" id="{BB5D037B-15EF-91B4-22A5-DFA97E4D83F8}"/>
              </a:ext>
            </a:extLst>
          </p:cNvPr>
          <p:cNvSpPr>
            <a:spLocks noGrp="1"/>
          </p:cNvSpPr>
          <p:nvPr>
            <p:ph idx="1"/>
          </p:nvPr>
        </p:nvSpPr>
        <p:spPr>
          <a:xfrm>
            <a:off x="838200" y="1825625"/>
            <a:ext cx="10515600" cy="4351338"/>
          </a:xfrm>
        </p:spPr>
        <p:txBody>
          <a:bodyPr>
            <a:normAutofit fontScale="92500" lnSpcReduction="20000"/>
          </a:bodyPr>
          <a:lstStyle/>
          <a:p>
            <a:pPr marL="0" indent="0" algn="ctr">
              <a:buNone/>
            </a:pPr>
            <a:r>
              <a:rPr lang="en-US" dirty="0"/>
              <a:t>Frequently Asked Questions</a:t>
            </a:r>
          </a:p>
          <a:p>
            <a:r>
              <a:rPr lang="en-US" dirty="0"/>
              <a:t>Why don’t we keep sending Police Officers to medical scenes.  </a:t>
            </a:r>
          </a:p>
          <a:p>
            <a:pPr lvl="1"/>
            <a:r>
              <a:rPr lang="en-US" dirty="0"/>
              <a:t>The City has two officers on patrol at any one time.  A medical scene takes both officers off the street and makes them unavailable to answer other calls until an ambulance arrives and the patient is stabilized.</a:t>
            </a:r>
          </a:p>
          <a:p>
            <a:pPr lvl="1"/>
            <a:endParaRPr lang="en-US" dirty="0"/>
          </a:p>
          <a:p>
            <a:r>
              <a:rPr lang="en-US" dirty="0"/>
              <a:t>How much is this proposal really going to decrease our response time?</a:t>
            </a:r>
          </a:p>
          <a:p>
            <a:pPr lvl="1"/>
            <a:r>
              <a:rPr lang="en-US" dirty="0"/>
              <a:t>First responders running from the Fire Station can get anywhere in the city in four (4) minutes or less.</a:t>
            </a:r>
          </a:p>
          <a:p>
            <a:pPr lvl="1"/>
            <a:endParaRPr lang="en-US" dirty="0"/>
          </a:p>
          <a:p>
            <a:r>
              <a:rPr lang="en-US" dirty="0"/>
              <a:t>Why don’t we receive better service from ambulance companies?</a:t>
            </a:r>
          </a:p>
          <a:p>
            <a:pPr lvl="1"/>
            <a:r>
              <a:rPr lang="en-US" dirty="0"/>
              <a:t>Ambulance companies are experiencing the same staffing shortage issues that every other industry in the nation is experiencing, for a variety of reasons.</a:t>
            </a:r>
          </a:p>
        </p:txBody>
      </p:sp>
    </p:spTree>
    <p:extLst>
      <p:ext uri="{BB962C8B-B14F-4D97-AF65-F5344CB8AC3E}">
        <p14:creationId xmlns:p14="http://schemas.microsoft.com/office/powerpoint/2010/main" val="1370290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2F96E-A300-97D4-25D2-281764264F62}"/>
              </a:ext>
            </a:extLst>
          </p:cNvPr>
          <p:cNvSpPr>
            <a:spLocks noGrp="1"/>
          </p:cNvSpPr>
          <p:nvPr>
            <p:ph type="title"/>
          </p:nvPr>
        </p:nvSpPr>
        <p:spPr/>
        <p:txBody>
          <a:bodyPr/>
          <a:lstStyle/>
          <a:p>
            <a:pPr algn="ctr"/>
            <a:r>
              <a:rPr lang="en-US" b="1" dirty="0"/>
              <a:t>How much is a Life Worth?</a:t>
            </a:r>
            <a:endParaRPr lang="en-US" dirty="0"/>
          </a:p>
        </p:txBody>
      </p:sp>
      <p:sp>
        <p:nvSpPr>
          <p:cNvPr id="3" name="Content Placeholder 2">
            <a:extLst>
              <a:ext uri="{FF2B5EF4-FFF2-40B4-BE49-F238E27FC236}">
                <a16:creationId xmlns:a16="http://schemas.microsoft.com/office/drawing/2014/main" id="{F70ABE1B-A7AC-5B73-5912-FEBE17311C7C}"/>
              </a:ext>
            </a:extLst>
          </p:cNvPr>
          <p:cNvSpPr>
            <a:spLocks noGrp="1"/>
          </p:cNvSpPr>
          <p:nvPr>
            <p:ph idx="1"/>
          </p:nvPr>
        </p:nvSpPr>
        <p:spPr/>
        <p:txBody>
          <a:bodyPr>
            <a:normAutofit fontScale="92500" lnSpcReduction="10000"/>
          </a:bodyPr>
          <a:lstStyle/>
          <a:p>
            <a:r>
              <a:rPr lang="en-US" dirty="0"/>
              <a:t>But we pay a millage for the Sheriff’s Department Paramedics, why can’t they pick up the slack?</a:t>
            </a:r>
          </a:p>
          <a:p>
            <a:pPr lvl="1"/>
            <a:r>
              <a:rPr lang="en-US" dirty="0"/>
              <a:t>The Sheriff’s Department is bogged down with calls from other communities, the same as ambulances.  Even though every property pays .4743 mills for Paramedics, the city only received paramedic response about 19% of the time. </a:t>
            </a:r>
          </a:p>
          <a:p>
            <a:pPr lvl="1"/>
            <a:endParaRPr lang="en-US" dirty="0"/>
          </a:p>
          <a:p>
            <a:r>
              <a:rPr lang="en-US" dirty="0"/>
              <a:t>Why don’t we just contract with an ambulance company like other communities?</a:t>
            </a:r>
          </a:p>
          <a:p>
            <a:pPr lvl="1"/>
            <a:r>
              <a:rPr lang="en-US" dirty="0"/>
              <a:t>Simply contracting with a company will not solve the problem.  Genesee County 911 is still, by law, required to dispatch the closest ambulance to the scene. In addition, Genesee County 911 requires that the City indemnify them from liability for not doing so.  Further, many communities who have contracted are not seeing dramatic results.</a:t>
            </a:r>
          </a:p>
        </p:txBody>
      </p:sp>
    </p:spTree>
    <p:extLst>
      <p:ext uri="{BB962C8B-B14F-4D97-AF65-F5344CB8AC3E}">
        <p14:creationId xmlns:p14="http://schemas.microsoft.com/office/powerpoint/2010/main" val="1167154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50A47BB-9D93-3904-BE05-277C3E7D3870}"/>
              </a:ext>
            </a:extLst>
          </p:cNvPr>
          <p:cNvSpPr>
            <a:spLocks noGrp="1"/>
          </p:cNvSpPr>
          <p:nvPr>
            <p:ph type="title"/>
          </p:nvPr>
        </p:nvSpPr>
        <p:spPr/>
        <p:txBody>
          <a:bodyPr/>
          <a:lstStyle/>
          <a:p>
            <a:pPr algn="ctr"/>
            <a:r>
              <a:rPr lang="en-US" b="1" dirty="0"/>
              <a:t>How Much is a Life Worth?</a:t>
            </a:r>
            <a:endParaRPr lang="en-US" dirty="0"/>
          </a:p>
        </p:txBody>
      </p:sp>
      <p:sp>
        <p:nvSpPr>
          <p:cNvPr id="4" name="Content Placeholder 3">
            <a:extLst>
              <a:ext uri="{FF2B5EF4-FFF2-40B4-BE49-F238E27FC236}">
                <a16:creationId xmlns:a16="http://schemas.microsoft.com/office/drawing/2014/main" id="{21EC003C-BC44-D896-8951-6A023473D282}"/>
              </a:ext>
            </a:extLst>
          </p:cNvPr>
          <p:cNvSpPr>
            <a:spLocks noGrp="1"/>
          </p:cNvSpPr>
          <p:nvPr>
            <p:ph idx="1"/>
          </p:nvPr>
        </p:nvSpPr>
        <p:spPr/>
        <p:txBody>
          <a:bodyPr>
            <a:normAutofit fontScale="92500"/>
          </a:bodyPr>
          <a:lstStyle/>
          <a:p>
            <a:r>
              <a:rPr lang="en-US" dirty="0"/>
              <a:t>We are living in what some call a Public Health Crisis</a:t>
            </a:r>
          </a:p>
          <a:p>
            <a:pPr lvl="1"/>
            <a:r>
              <a:rPr lang="en-US" dirty="0">
                <a:solidFill>
                  <a:srgbClr val="0070C0"/>
                </a:solidFill>
              </a:rPr>
              <a:t>Long emergency room wait times </a:t>
            </a:r>
            <a:r>
              <a:rPr lang="en-US" dirty="0"/>
              <a:t>– </a:t>
            </a:r>
            <a:r>
              <a:rPr lang="en-US" dirty="0">
                <a:solidFill>
                  <a:srgbClr val="FF0000"/>
                </a:solidFill>
              </a:rPr>
              <a:t>a reality due to the mass exodus of health care professionals during the Covid-19 pandemic</a:t>
            </a:r>
          </a:p>
          <a:p>
            <a:pPr lvl="1"/>
            <a:r>
              <a:rPr lang="en-US" dirty="0">
                <a:solidFill>
                  <a:srgbClr val="0070C0"/>
                </a:solidFill>
              </a:rPr>
              <a:t>Lack of available EMS/Ambulance/Paramedics </a:t>
            </a:r>
            <a:r>
              <a:rPr lang="en-US" dirty="0"/>
              <a:t>– </a:t>
            </a:r>
            <a:r>
              <a:rPr lang="en-US" dirty="0">
                <a:solidFill>
                  <a:srgbClr val="FF0000"/>
                </a:solidFill>
              </a:rPr>
              <a:t>available resources stretched too thin</a:t>
            </a:r>
          </a:p>
          <a:p>
            <a:pPr lvl="1"/>
            <a:r>
              <a:rPr lang="en-US" dirty="0">
                <a:solidFill>
                  <a:srgbClr val="0070C0"/>
                </a:solidFill>
              </a:rPr>
              <a:t>Staffing shortages in Healthcare and Emergency Services – </a:t>
            </a:r>
            <a:r>
              <a:rPr lang="en-US" dirty="0">
                <a:solidFill>
                  <a:srgbClr val="FF0000"/>
                </a:solidFill>
              </a:rPr>
              <a:t>Many facilities and agencies are dealing with vacancy rates approaching 20%; Michigan lost approximately 1,700 daily staffed hospital beds statewide between Oct 2020 through 2022. (Michigan Health and Hospital Association)</a:t>
            </a:r>
          </a:p>
          <a:p>
            <a:pPr lvl="1"/>
            <a:r>
              <a:rPr lang="en-US" dirty="0">
                <a:solidFill>
                  <a:srgbClr val="0070C0"/>
                </a:solidFill>
              </a:rPr>
              <a:t>“If I take an ambulance I will be seen in the Emergency Room faster.” – </a:t>
            </a:r>
            <a:r>
              <a:rPr lang="en-US" dirty="0">
                <a:solidFill>
                  <a:srgbClr val="FF0000"/>
                </a:solidFill>
              </a:rPr>
              <a:t>This is a common misconception that is bogging down the system, the truth is that if you call an ambulance for a minor issue, not only will you wait, but the ambulance and it’s personnel are tied up until you have been evaluated by medical staff. </a:t>
            </a:r>
          </a:p>
        </p:txBody>
      </p:sp>
    </p:spTree>
    <p:extLst>
      <p:ext uri="{BB962C8B-B14F-4D97-AF65-F5344CB8AC3E}">
        <p14:creationId xmlns:p14="http://schemas.microsoft.com/office/powerpoint/2010/main" val="4198146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563A1-056E-B71A-BB90-B69785E3B365}"/>
              </a:ext>
            </a:extLst>
          </p:cNvPr>
          <p:cNvSpPr>
            <a:spLocks noGrp="1"/>
          </p:cNvSpPr>
          <p:nvPr>
            <p:ph type="title"/>
          </p:nvPr>
        </p:nvSpPr>
        <p:spPr/>
        <p:txBody>
          <a:bodyPr/>
          <a:lstStyle/>
          <a:p>
            <a:pPr algn="ctr"/>
            <a:r>
              <a:rPr lang="en-US" b="1" dirty="0"/>
              <a:t>How Much is a Life Worth?</a:t>
            </a:r>
            <a:endParaRPr lang="en-US" dirty="0"/>
          </a:p>
        </p:txBody>
      </p:sp>
      <p:sp>
        <p:nvSpPr>
          <p:cNvPr id="3" name="Content Placeholder 2">
            <a:extLst>
              <a:ext uri="{FF2B5EF4-FFF2-40B4-BE49-F238E27FC236}">
                <a16:creationId xmlns:a16="http://schemas.microsoft.com/office/drawing/2014/main" id="{7DD534F3-89AC-53A2-3A74-DFA2DA0DCC7A}"/>
              </a:ext>
            </a:extLst>
          </p:cNvPr>
          <p:cNvSpPr>
            <a:spLocks noGrp="1"/>
          </p:cNvSpPr>
          <p:nvPr>
            <p:ph idx="1"/>
          </p:nvPr>
        </p:nvSpPr>
        <p:spPr/>
        <p:txBody>
          <a:bodyPr>
            <a:normAutofit fontScale="70000" lnSpcReduction="20000"/>
          </a:bodyPr>
          <a:lstStyle/>
          <a:p>
            <a:r>
              <a:rPr lang="en-US" dirty="0">
                <a:solidFill>
                  <a:srgbClr val="0070C0"/>
                </a:solidFill>
              </a:rPr>
              <a:t>Approximate cost to become and EMT = $3,300 and 194 hours of training</a:t>
            </a:r>
          </a:p>
          <a:p>
            <a:pPr lvl="1"/>
            <a:r>
              <a:rPr lang="en-US" dirty="0">
                <a:solidFill>
                  <a:srgbClr val="FF0000"/>
                </a:solidFill>
              </a:rPr>
              <a:t>Entry level wage = $12 - $14 per hour</a:t>
            </a:r>
          </a:p>
          <a:p>
            <a:r>
              <a:rPr lang="en-US" dirty="0">
                <a:solidFill>
                  <a:srgbClr val="0070C0"/>
                </a:solidFill>
              </a:rPr>
              <a:t>Approximate Cost to become a Paramedic = $11,000; 9-15 months and more than 1,000 hours of class time</a:t>
            </a:r>
          </a:p>
          <a:p>
            <a:pPr lvl="1"/>
            <a:r>
              <a:rPr lang="en-US" dirty="0">
                <a:solidFill>
                  <a:srgbClr val="FF0000"/>
                </a:solidFill>
              </a:rPr>
              <a:t>Entry level wage = $14 - $20 per hour</a:t>
            </a:r>
          </a:p>
          <a:p>
            <a:r>
              <a:rPr lang="en-US" dirty="0">
                <a:solidFill>
                  <a:srgbClr val="0070C0"/>
                </a:solidFill>
              </a:rPr>
              <a:t>Approximate cost to work in fast food = $0</a:t>
            </a:r>
          </a:p>
          <a:p>
            <a:pPr lvl="1"/>
            <a:r>
              <a:rPr lang="en-US" dirty="0">
                <a:solidFill>
                  <a:srgbClr val="FF0000"/>
                </a:solidFill>
              </a:rPr>
              <a:t>Entry level wage = $10.45 - $21.76 </a:t>
            </a:r>
            <a:r>
              <a:rPr lang="en-US">
                <a:solidFill>
                  <a:srgbClr val="FF0000"/>
                </a:solidFill>
              </a:rPr>
              <a:t>per hour</a:t>
            </a:r>
            <a:endParaRPr lang="en-US" dirty="0">
              <a:solidFill>
                <a:srgbClr val="FF0000"/>
              </a:solidFill>
            </a:endParaRPr>
          </a:p>
          <a:p>
            <a:pPr lvl="1"/>
            <a:endParaRPr lang="en-US" dirty="0">
              <a:solidFill>
                <a:srgbClr val="FF0000"/>
              </a:solidFill>
            </a:endParaRPr>
          </a:p>
          <a:p>
            <a:pPr marL="457200" lvl="1" indent="0" algn="ctr">
              <a:buNone/>
            </a:pPr>
            <a:r>
              <a:rPr lang="en-US" dirty="0">
                <a:highlight>
                  <a:srgbClr val="FFFF00"/>
                </a:highlight>
              </a:rPr>
              <a:t>Current Issues Challenging Emergency Medical Services </a:t>
            </a:r>
            <a:r>
              <a:rPr lang="en-US" dirty="0"/>
              <a:t>		</a:t>
            </a:r>
          </a:p>
          <a:p>
            <a:r>
              <a:rPr lang="en-US" dirty="0"/>
              <a:t>EMS Programs decreasing</a:t>
            </a:r>
          </a:p>
          <a:p>
            <a:r>
              <a:rPr lang="en-US" dirty="0"/>
              <a:t>After EMT and Medic training, employees leave for states and communities with better pay</a:t>
            </a:r>
          </a:p>
          <a:p>
            <a:r>
              <a:rPr lang="en-US" dirty="0"/>
              <a:t>Approval of training programs switched from state oversight to a national accreditation body, reducing training facilities due to costs and hassle</a:t>
            </a:r>
          </a:p>
          <a:p>
            <a:r>
              <a:rPr lang="en-US" dirty="0"/>
              <a:t>EMT and Paramedics recruited by hospital emergency rooms where pay is better </a:t>
            </a:r>
          </a:p>
        </p:txBody>
      </p:sp>
    </p:spTree>
    <p:extLst>
      <p:ext uri="{BB962C8B-B14F-4D97-AF65-F5344CB8AC3E}">
        <p14:creationId xmlns:p14="http://schemas.microsoft.com/office/powerpoint/2010/main" val="2581101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948</TotalTime>
  <Words>1150</Words>
  <Application>Microsoft Office PowerPoint</Application>
  <PresentationFormat>Widescreen</PresentationFormat>
  <Paragraphs>196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City of Flushing</vt:lpstr>
      <vt:lpstr>How Much is a Life Worth?</vt:lpstr>
      <vt:lpstr>How Much is a Life Worth?</vt:lpstr>
      <vt:lpstr>How Much is a Life Worth?</vt:lpstr>
      <vt:lpstr>How Much is a Life Worth?</vt:lpstr>
      <vt:lpstr>How Much is a Life Worth?</vt:lpstr>
      <vt:lpstr>How much is a Life Worth?</vt:lpstr>
      <vt:lpstr>How Much is a Life Worth?</vt:lpstr>
      <vt:lpstr>How Much is a Life Worth?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of Flushing</dc:title>
  <dc:creator>Michelle King</dc:creator>
  <cp:lastModifiedBy>Michelle King</cp:lastModifiedBy>
  <cp:revision>9</cp:revision>
  <dcterms:created xsi:type="dcterms:W3CDTF">2023-03-17T16:01:24Z</dcterms:created>
  <dcterms:modified xsi:type="dcterms:W3CDTF">2023-04-03T13:53:45Z</dcterms:modified>
</cp:coreProperties>
</file>